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471" r:id="rId3"/>
    <p:sldId id="472" r:id="rId4"/>
    <p:sldId id="473" r:id="rId5"/>
    <p:sldId id="474" r:id="rId6"/>
    <p:sldId id="475" r:id="rId7"/>
    <p:sldId id="476" r:id="rId8"/>
    <p:sldId id="477" r:id="rId9"/>
    <p:sldId id="478" r:id="rId10"/>
    <p:sldId id="479" r:id="rId11"/>
    <p:sldId id="4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F18C3-1A9A-0A4B-8DD6-E16A784F1456}" type="datetimeFigureOut">
              <a:rPr lang="en-US" smtClean="0"/>
              <a:t>6/10/24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FF9B-D433-C740-B837-F36C19A44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5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9288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These are quite general and easy to situate your work within.</a:t>
            </a:r>
            <a:endParaRPr lang="en-US" sz="18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697F9-5F25-954B-A091-84751AF874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4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049C1-AECB-157E-3848-58C8F81B0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0AEE1B-92BB-708D-2106-91ABDDC09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A1E51-DA91-104D-694E-C9C27CE8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789C6-6034-9A0E-83E7-EFFE5184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6CA4D-9537-CF48-8BD7-EDFFE192A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1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FEC3C-E416-49C8-6D6B-15BFE336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99958F-5841-4647-8981-79442C21F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01940-DC27-8980-135F-E11FF0253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B61A1-42D2-8789-9F32-10E694C67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0C3DD-BE93-7109-8C2B-C85A788E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85ADD6-827F-6711-EBF9-6DE71799F3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18A5BF-FF62-49E9-A384-A9A737D75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A1362-68B8-48AB-01F0-D3A640F89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7C058-B66D-0F51-AC89-8A89D7DEE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9CC1-CF02-F526-7034-B27F9B8BB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74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tex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14491" y="536124"/>
            <a:ext cx="10987289" cy="1155288"/>
          </a:xfrm>
          <a:prstGeom prst="rect">
            <a:avLst/>
          </a:prstGeom>
        </p:spPr>
        <p:txBody>
          <a:bodyPr bIns="0" anchor="t" anchorCtr="0"/>
          <a:lstStyle>
            <a:lvl1pPr algn="l">
              <a:lnSpc>
                <a:spcPts val="3870"/>
              </a:lnSpc>
              <a:defRPr sz="3870" b="1" cap="all" spc="-77" baseline="0">
                <a:solidFill>
                  <a:srgbClr val="6C042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80400" y="6056039"/>
            <a:ext cx="1140005" cy="49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 userDrawn="1"/>
        </p:nvCxnSpPr>
        <p:spPr>
          <a:xfrm>
            <a:off x="829154" y="6280384"/>
            <a:ext cx="9248331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sz="half" idx="15"/>
          </p:nvPr>
        </p:nvSpPr>
        <p:spPr>
          <a:xfrm>
            <a:off x="714493" y="2068569"/>
            <a:ext cx="10868726" cy="3868578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456839" rtl="0" eaLnBrk="1" fontAlgn="base" latinLnBrk="0" hangingPunct="1">
              <a:lnSpc>
                <a:spcPts val="2814"/>
              </a:lnSpc>
              <a:spcBef>
                <a:spcPts val="0"/>
              </a:spcBef>
              <a:spcAft>
                <a:spcPts val="844"/>
              </a:spcAft>
              <a:buClrTx/>
              <a:buSzTx/>
              <a:buFont typeface="Arial" charset="0"/>
              <a:buNone/>
              <a:tabLst/>
              <a:defRPr sz="1970" b="1" i="0" cap="none" spc="-49">
                <a:solidFill>
                  <a:schemeClr val="accent4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0" indent="0">
              <a:lnSpc>
                <a:spcPts val="2814"/>
              </a:lnSpc>
              <a:spcBef>
                <a:spcPts val="0"/>
              </a:spcBef>
              <a:spcAft>
                <a:spcPts val="422"/>
              </a:spcAft>
              <a:buFontTx/>
              <a:buNone/>
              <a:defRPr sz="1970" b="0" i="0" spc="-49">
                <a:solidFill>
                  <a:srgbClr val="504C4C"/>
                </a:solidFill>
                <a:latin typeface="Arial"/>
                <a:cs typeface="Arial"/>
              </a:defRPr>
            </a:lvl2pPr>
            <a:lvl3pPr marL="691402" indent="-191001">
              <a:lnSpc>
                <a:spcPts val="2814"/>
              </a:lnSpc>
              <a:spcBef>
                <a:spcPts val="0"/>
              </a:spcBef>
              <a:spcAft>
                <a:spcPts val="422"/>
              </a:spcAft>
              <a:buSzPct val="92000"/>
              <a:buFont typeface="Arial"/>
              <a:buChar char="•"/>
              <a:defRPr sz="1970" spc="-49">
                <a:solidFill>
                  <a:srgbClr val="504C4C"/>
                </a:solidFill>
                <a:latin typeface="Arial"/>
                <a:cs typeface="Arial"/>
              </a:defRPr>
            </a:lvl3pPr>
            <a:lvl4pPr marL="941602" indent="-178714">
              <a:lnSpc>
                <a:spcPts val="2814"/>
              </a:lnSpc>
              <a:spcBef>
                <a:spcPts val="0"/>
              </a:spcBef>
              <a:spcAft>
                <a:spcPts val="422"/>
              </a:spcAft>
              <a:defRPr sz="1970" spc="-49">
                <a:solidFill>
                  <a:srgbClr val="504C4C"/>
                </a:solidFill>
                <a:latin typeface="Arial"/>
                <a:cs typeface="Arial"/>
              </a:defRPr>
            </a:lvl4pPr>
            <a:lvl5pPr marL="1263288" indent="-250200">
              <a:lnSpc>
                <a:spcPts val="2814"/>
              </a:lnSpc>
              <a:spcBef>
                <a:spcPts val="0"/>
              </a:spcBef>
              <a:spcAft>
                <a:spcPts val="422"/>
              </a:spcAft>
              <a:defRPr sz="1970" spc="-49">
                <a:solidFill>
                  <a:srgbClr val="504C4C"/>
                </a:solidFill>
                <a:latin typeface="Arial"/>
                <a:cs typeface="Arial"/>
              </a:defRPr>
            </a:lvl5pPr>
            <a:lvl6pPr>
              <a:defRPr sz="1618"/>
            </a:lvl6pPr>
            <a:lvl7pPr>
              <a:defRPr sz="1618"/>
            </a:lvl7pPr>
            <a:lvl8pPr>
              <a:defRPr sz="1618"/>
            </a:lvl8pPr>
            <a:lvl9pPr>
              <a:defRPr sz="1618"/>
            </a:lvl9pPr>
          </a:lstStyle>
          <a:p>
            <a:pPr marL="0" marR="0" lvl="0" indent="0" algn="l" defTabSz="456839" rtl="0" eaLnBrk="1" fontAlgn="base" latinLnBrk="0" hangingPunct="1">
              <a:lnSpc>
                <a:spcPts val="2814"/>
              </a:lnSpc>
              <a:spcBef>
                <a:spcPts val="0"/>
              </a:spcBef>
              <a:spcAft>
                <a:spcPts val="844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/>
              <a:t>Click to edit 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826098" y="6341237"/>
            <a:ext cx="7204878" cy="274751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l">
              <a:lnSpc>
                <a:spcPct val="150000"/>
              </a:lnSpc>
              <a:buNone/>
              <a:defRPr sz="844" b="0" i="0" cap="all" spc="70" baseline="0">
                <a:solidFill>
                  <a:srgbClr val="363837"/>
                </a:solidFill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8030976" y="6350073"/>
            <a:ext cx="2046509" cy="325488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704" b="0" i="0" kern="0" cap="none" spc="35" baseline="0">
                <a:solidFill>
                  <a:srgbClr val="363837"/>
                </a:solidFill>
              </a:defRPr>
            </a:lvl1pPr>
          </a:lstStyle>
          <a:p>
            <a:pPr lvl="0"/>
            <a:r>
              <a:rPr lang="en-US" dirty="0" err="1"/>
              <a:t>www.mun.ca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1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3231-A5CE-9CC7-719A-05B4BA49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EC80F-A4B4-590E-C6F3-6B169D65A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049DF-DC5B-362E-A1C8-ABF5A9DD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C9DDD-A110-388A-B076-1C1A6D1A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7FFD4-0213-74F8-B9EC-B174CBBDC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8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CF519-7F9F-3D95-0EC0-3109E1E6D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BE311-B53E-8270-958B-562A61325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0EDDC-A7AD-FC2F-6BAB-F5D0E24F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DF18A-BDD4-9E1E-56FF-DD5FAE9DA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186AF-A5D2-799B-8146-293D4909A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0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51ACB-AA15-0DEF-2442-9553BA49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FEEE9-414A-5130-0264-3388CC892B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51282-4E97-17F9-E4A9-02A979C7F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E0C42-6A15-E837-F859-5EB32478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479D02-1D16-805D-6321-864999E76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C4C34-3927-52A4-35AF-596F772B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5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D125A-4EBE-C028-45FB-414B4A02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17F58-6717-8EC5-FCC3-40CE9D59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ACAD7-0912-C99D-59DC-76850E522C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1F90F0-D975-3753-9DB6-CEDB34EC6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31DE16-1CC9-5FFB-E2D8-C202AF61D6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519E48-D75F-59FD-544A-CD7DE8F06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EB81C4-9782-AF66-04B2-1C044D18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349E06-4425-5CD8-35E0-3DD116198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7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93B56-680B-9A6E-2547-72B8625B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B9C755-BAF4-969C-3D7E-BA3AE6A1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5A40B1-B6B5-3974-4DE2-B839660F3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866DF-20EE-EAE8-02B4-B9BD94DC3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9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44B121-08E5-B23A-9F33-8FB4680E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C86A8E-130C-62EC-C286-502D2514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21A6D-E2A3-5951-9496-EC58221DB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3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CB47A-AECC-71A9-EC09-561B3C11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757F5-2AAD-9213-40B3-33FF5D76B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6B17D-5A9E-6A74-8603-265B04392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6DB3B-5D10-6402-2BB4-C94868DA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F1FAC-7AC7-73DD-4D81-1FAE785F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5611C-5383-2C8D-3D57-16102629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D3584-B056-27BB-C910-D9876F394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16709B-2D21-155E-23E4-5AE6ECAE1D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50B93-FAAD-A08E-BC7A-FAAE4ABBE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8B42E-A7F7-5D5E-62C1-690671209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BCAD6-1CFC-5FFE-352D-E6AC4EE2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459B5-BB7D-D8D0-D4F5-4A9AA811E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4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BB72D9-CDF5-486B-050B-701FEA4BC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EFBDC-E7CE-0D0E-2AE6-6887EB2C2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BA0BA-F442-536D-9481-F1608C7BE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04B1E-804E-DA45-BFCC-09A759F3E022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CE0CD-345E-A555-F5CB-5662BEE0B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BA913-36E3-2686-ECA6-4305F7E75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A8A59-614D-0846-800F-75312CE5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9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un.ca/pharmacy/about-us/strategic-plan/" TargetMode="External"/><Relationship Id="rId3" Type="http://schemas.openxmlformats.org/officeDocument/2006/relationships/hyperlink" Target="https://www.mun.ca/educ/about/strategic-plans-and-reports/" TargetMode="External"/><Relationship Id="rId7" Type="http://schemas.openxmlformats.org/officeDocument/2006/relationships/hyperlink" Target="https://www.mun.ca/science/for-faculty-and-staff/strategic-plan-for-the-faculty-of-science/" TargetMode="External"/><Relationship Id="rId2" Type="http://schemas.openxmlformats.org/officeDocument/2006/relationships/hyperlink" Target="https://www.mun.ca/business/centres-and-engagement/our-strategic-plan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mun.ca/medicine/about-us/destination-excellence/unit-strategic-plans/" TargetMode="External"/><Relationship Id="rId11" Type="http://schemas.openxmlformats.org/officeDocument/2006/relationships/hyperlink" Target="https://grenfell.mun.ca/academics-and-research/Pages/school-of-science-and-the-environment/Strategic-Plan-.aspx" TargetMode="External"/><Relationship Id="rId5" Type="http://schemas.openxmlformats.org/officeDocument/2006/relationships/hyperlink" Target="https://www.mun.ca/hss/about/strategic-framework/" TargetMode="External"/><Relationship Id="rId10" Type="http://schemas.openxmlformats.org/officeDocument/2006/relationships/hyperlink" Target="https://grenfell.mun.ca/Departments/Pages/Leadership-and-Governance/Strategic-Plan.aspx" TargetMode="External"/><Relationship Id="rId4" Type="http://schemas.openxmlformats.org/officeDocument/2006/relationships/hyperlink" Target="https://www.mun.ca/engineering/about/strategic-plan/" TargetMode="External"/><Relationship Id="rId9" Type="http://schemas.openxmlformats.org/officeDocument/2006/relationships/hyperlink" Target="https://www.mun.ca/socialwork/about-us/strategic-framewor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.ca/research/extraordinary-research/research-strategy-themes/" TargetMode="External"/><Relationship Id="rId2" Type="http://schemas.openxmlformats.org/officeDocument/2006/relationships/hyperlink" Target="https://www.mun.ca/research/extraordinary-research/research-strategy-framework/goals-and-objectives/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mun.ca/strategicplanning/media/production/memorial/administrative/strategic-planning/media-library/TransformingOurHorizons_2021-2026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D6C61-94DC-8D21-BE35-6E657AE386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 on </a:t>
            </a:r>
            <a:br>
              <a:rPr lang="en-US" dirty="0"/>
            </a:br>
            <a:r>
              <a:rPr lang="en-US" dirty="0"/>
              <a:t>Memorial University</a:t>
            </a:r>
            <a:br>
              <a:rPr lang="en-US" dirty="0"/>
            </a:br>
            <a:r>
              <a:rPr lang="en-US" dirty="0"/>
              <a:t>Research Strategies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8CC407-6F2B-9866-8506-99D1254214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71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Memorial’s strategic plan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608391"/>
            <a:ext cx="8151545" cy="4328757"/>
          </a:xfrm>
        </p:spPr>
        <p:txBody>
          <a:bodyPr/>
          <a:lstStyle/>
          <a:p>
            <a:pPr lvl="1">
              <a:lnSpc>
                <a:spcPct val="110000"/>
              </a:lnSpc>
            </a:pPr>
            <a:r>
              <a:rPr lang="en-US" sz="2000" b="1" dirty="0"/>
              <a:t>Five strategic themes: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Proactive programs: </a:t>
            </a:r>
            <a:r>
              <a:rPr lang="en-US" sz="2000" dirty="0"/>
              <a:t>Global citizens for tomorrow’s needs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Inspired learning: </a:t>
            </a:r>
            <a:r>
              <a:rPr lang="en-US" sz="2000" dirty="0"/>
              <a:t>Vibrant in-person, enriched online focus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Dynamic research: </a:t>
            </a:r>
            <a:r>
              <a:rPr lang="en-US" sz="2000" dirty="0"/>
              <a:t>Global reach and local relevance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Commitment to communities: </a:t>
            </a:r>
            <a:r>
              <a:rPr lang="en-US" sz="2000" dirty="0"/>
              <a:t>Engaging with others in all we do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Promotion and pride: </a:t>
            </a:r>
            <a:r>
              <a:rPr lang="en-US" sz="2000" dirty="0"/>
              <a:t>Our excellence and achievement’s boldly shared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lnSpc>
                <a:spcPct val="110000"/>
              </a:lnSpc>
            </a:pPr>
            <a:r>
              <a:rPr lang="en-US" sz="2000" b="1" dirty="0"/>
              <a:t>This document is very useful for supporting the argument of how Memorial benefits from the Banting’s presence here.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4948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732" y="536125"/>
            <a:ext cx="8244829" cy="750588"/>
          </a:xfrm>
        </p:spPr>
        <p:txBody>
          <a:bodyPr/>
          <a:lstStyle/>
          <a:p>
            <a:r>
              <a:rPr lang="en-US" dirty="0"/>
              <a:t>Unit-level strategic plans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295548"/>
            <a:ext cx="8151545" cy="4641600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en-US" sz="1407" b="1" dirty="0"/>
              <a:t>Most Faculties and Schools have their own strategic plans, and sometimes departments/divisions do as well; your unit would be the best source for the latest information. Here are some examples of plans on our website (this is not an exhaustive list; if your unit is not listed here please contact them for information):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2"/>
              </a:rPr>
              <a:t>Faculty of Business Administration</a:t>
            </a:r>
            <a:r>
              <a:rPr lang="en-US" sz="1407" dirty="0"/>
              <a:t>: “Dynamic business education for an ever-changing world.”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3"/>
              </a:rPr>
              <a:t>Faculty of Education</a:t>
            </a:r>
            <a:r>
              <a:rPr lang="en-US" sz="1407" dirty="0"/>
              <a:t>: “Strength Through Collaboration”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4"/>
              </a:rPr>
              <a:t>Faculty of Engineering and Applied Science</a:t>
            </a:r>
            <a:r>
              <a:rPr lang="en-US" sz="1407" dirty="0"/>
              <a:t>: “Vision 2020”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5"/>
              </a:rPr>
              <a:t>Faculty of Humanities and Social Sciences</a:t>
            </a:r>
            <a:r>
              <a:rPr lang="en-US" sz="1407" dirty="0"/>
              <a:t>: “Strategic Plan 2022-2027”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6"/>
              </a:rPr>
              <a:t>Faculty of Medicine</a:t>
            </a:r>
            <a:r>
              <a:rPr lang="en-US" sz="1407" dirty="0"/>
              <a:t>: “Destination Excellence”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7"/>
              </a:rPr>
              <a:t>Faculty of Science</a:t>
            </a:r>
            <a:r>
              <a:rPr lang="en-US" sz="1407" dirty="0"/>
              <a:t>: “Faculty of Science Strategic Plan: 2022-2027”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8"/>
              </a:rPr>
              <a:t>School of Pharmacy</a:t>
            </a:r>
            <a:r>
              <a:rPr lang="en-US" sz="1407" dirty="0"/>
              <a:t>: “Foundations for the Future”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9"/>
              </a:rPr>
              <a:t>School of Social Work</a:t>
            </a:r>
            <a:r>
              <a:rPr lang="en-US" sz="1407" dirty="0"/>
              <a:t>: “Passion and Purpose”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10"/>
              </a:rPr>
              <a:t>Grenfell campus</a:t>
            </a:r>
            <a:r>
              <a:rPr lang="en-US" sz="1407" dirty="0"/>
              <a:t>: “Committing to Communities” (2020-2025)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7" dirty="0">
                <a:hlinkClick r:id="rId11"/>
              </a:rPr>
              <a:t>Grenfell: School of Science and the Environment</a:t>
            </a:r>
            <a:r>
              <a:rPr lang="en-US" sz="1407" dirty="0"/>
              <a:t>: “Strategic Plan 2019-2024”</a:t>
            </a:r>
          </a:p>
          <a:p>
            <a:pPr marL="321686" lvl="1" indent="-321686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407" dirty="0"/>
          </a:p>
          <a:p>
            <a:pPr lvl="1">
              <a:lnSpc>
                <a:spcPct val="100000"/>
              </a:lnSpc>
            </a:pPr>
            <a:r>
              <a:rPr lang="en-US" sz="1407" b="1" dirty="0"/>
              <a:t>These documents are useful for supporting the argument of how Memorial benefits from the Banting’s presence here.</a:t>
            </a:r>
            <a:endParaRPr lang="en-US" sz="1407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505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Memorial’s Strategic priorities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547696"/>
            <a:ext cx="8151545" cy="4328757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10000"/>
              </a:lnSpc>
            </a:pPr>
            <a:r>
              <a:rPr lang="en-US" sz="1689" b="1" dirty="0"/>
              <a:t>Synergy is vital in this application. Important documents to review to see if we match include: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689" dirty="0">
                <a:hlinkClick r:id="rId2"/>
              </a:rPr>
              <a:t>Memorial University’s Research Strategy Framework</a:t>
            </a:r>
            <a:endParaRPr lang="en-US" sz="1689" dirty="0"/>
          </a:p>
          <a:p>
            <a:pPr marL="1013088" lvl="2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Identifies the principles, goals and objectives that will guide Memorial's pursuit of research excellence, translation, and impact.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689" dirty="0">
                <a:hlinkClick r:id="rId3"/>
              </a:rPr>
              <a:t>Memorial’s Strategic Research Themes</a:t>
            </a:r>
            <a:endParaRPr lang="en-US" sz="1689" dirty="0"/>
          </a:p>
          <a:p>
            <a:pPr marL="1013088" lvl="2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10 cross-cutting strategic themes that represent areas of existing research strength and/or emerging opportunity in which Memorial is particularly well-positioned to enhance its national and international reputation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Memorial’s Strategic Plan, </a:t>
            </a:r>
            <a:r>
              <a:rPr lang="en-US" sz="1689" dirty="0">
                <a:hlinkClick r:id="rId4"/>
              </a:rPr>
              <a:t>“Transforming Our Horizons”</a:t>
            </a:r>
            <a:endParaRPr lang="en-US" sz="1689" dirty="0"/>
          </a:p>
          <a:p>
            <a:pPr marL="1013088" lvl="2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A plan for Memorial to contribute to a socially resilient, economically prosperous, culturally vibrant, inclusive, healthy and sustainable Newfoundland and Labrador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689" dirty="0"/>
              <a:t>Any strategic documents from the Faculty/School you wish to work in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6221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Memorial’s Research Strategy Framework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691412"/>
            <a:ext cx="8151545" cy="4245735"/>
          </a:xfrm>
        </p:spPr>
        <p:txBody>
          <a:bodyPr/>
          <a:lstStyle/>
          <a:p>
            <a:pPr lvl="1">
              <a:lnSpc>
                <a:spcPct val="110000"/>
              </a:lnSpc>
            </a:pPr>
            <a:r>
              <a:rPr lang="en-US" sz="2000" b="1" dirty="0"/>
              <a:t>Four main goals, each with a number of specific objectives: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Goal 1: </a:t>
            </a:r>
            <a:r>
              <a:rPr lang="en-US" sz="2000" dirty="0"/>
              <a:t>Attract, retain, support and celebrate people engaged in and supporting research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Goal 2: </a:t>
            </a:r>
            <a:r>
              <a:rPr lang="en-US" sz="2000" dirty="0"/>
              <a:t>Support an environment of research excellence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Goal 3: </a:t>
            </a:r>
            <a:r>
              <a:rPr lang="en-US" sz="2000" dirty="0"/>
              <a:t>Engage with community partners and collaborators locally, nationally and internationally to create, share and apply research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Goal 4: </a:t>
            </a:r>
            <a:r>
              <a:rPr lang="en-US" sz="2000" dirty="0"/>
              <a:t>Support fundamental and applied research excellence in areas of strategic opportunity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381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Memorial’s Research Strategy Framework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608391"/>
            <a:ext cx="8151545" cy="4328757"/>
          </a:xfrm>
        </p:spPr>
        <p:txBody>
          <a:bodyPr/>
          <a:lstStyle/>
          <a:p>
            <a:pPr lvl="1">
              <a:lnSpc>
                <a:spcPct val="110000"/>
              </a:lnSpc>
            </a:pPr>
            <a:r>
              <a:rPr lang="en-US" sz="2000" b="1" dirty="0"/>
              <a:t>Goal 1: Attract, retain, support and celebrate people engaged in and supporting research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1.1 Place high value on research success and excellence.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1.2 Promote Memorial's research opportunities.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1.3 Consider the prospect for research success and excellence in Memorial's research environment when recruiting.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1.4 Support faculty, students and research fellows and trainees to achieve excellence in research.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1.5 Support non-faculty researchers and research support staff.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1.6 Encourage mentoring for researchers.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1.7 Celebrate the achievements of researchers and research teams.</a:t>
            </a:r>
          </a:p>
          <a:p>
            <a:pPr marL="342909" lvl="1" indent="-342909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974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Memorial’s Research Strategy Framework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608391"/>
            <a:ext cx="8151545" cy="4328757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10000"/>
              </a:lnSpc>
            </a:pPr>
            <a:r>
              <a:rPr lang="en-US" sz="2000" b="1" dirty="0"/>
              <a:t>Goal 2: Support an environment of research excellence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2.1 Increase coordination, communication and responsiveness of administrative supports for research.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2.2 Foster interdisciplinary collaborations and research.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2.3 Maximize the impact of research chairs.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2.4 Enhance supports for researchers to obtain and manage funding.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2.5 Develop and maintain top-quality research infrastructure, space, equipment, and support technologies.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2.6 Implement integrated systems for tracking and reporting research activities and outputs.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2.7 Increase supports for sharing research findings and outputs, including across campuses.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432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Memorial’s Research Strategy Framework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608391"/>
            <a:ext cx="8151545" cy="4328757"/>
          </a:xfrm>
        </p:spPr>
        <p:txBody>
          <a:bodyPr/>
          <a:lstStyle/>
          <a:p>
            <a:pPr lvl="1">
              <a:lnSpc>
                <a:spcPct val="110000"/>
              </a:lnSpc>
            </a:pPr>
            <a:r>
              <a:rPr lang="en-US" sz="2000" b="1" dirty="0"/>
              <a:t>Goal 3: Engage with community partners and collaborators locally, nationally and internationally to create, share and apply research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3.1 Place high value on research collaborations and sharing of research findings with external partners and collaborators.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3.2 Facilitate external engagement activities.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3.3 Encourage local, national and international research collaborations.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382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Memorial’s Research Strategy Framework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608391"/>
            <a:ext cx="8151545" cy="4328757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10000"/>
              </a:lnSpc>
            </a:pPr>
            <a:r>
              <a:rPr lang="en-US" sz="2000" b="1" dirty="0"/>
              <a:t>Goal 4: Support fundamental and applied research excellence in areas of strategic opportunity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4.1 Track and assess the outcomes and impacts related to the Strategic Research Themes.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4.2 Support research excellence within the Strategic Research Themes through hiring and funding practices.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4.3 Increase opportunities for Memorial researchers to communicate and collaborate with one another and with external partners and collaborators on research related to the Strategic Research Themes.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4.4 Secure funding in support of initiatives that advance the Strategic Research Themes.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4.5 Establish mechanisms to facilitate communication and collaboration across the Strategic Research Themes.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49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Memorial’s strategic research themes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608391"/>
            <a:ext cx="8151545" cy="4328757"/>
          </a:xfrm>
        </p:spPr>
        <p:txBody>
          <a:bodyPr>
            <a:normAutofit lnSpcReduction="10000"/>
          </a:bodyPr>
          <a:lstStyle/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Areas where we have strengths to build on or see opportunity for growth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Areas where there is a need for fundamental and applied research in our province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Issues and opportunities for research growth across multiple units at Memorial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Span the research spectrum -- from fundamental to applied research, including creative activity and scholarship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Span geographies – provincial, national and international contexts</a:t>
            </a:r>
          </a:p>
          <a:p>
            <a:pPr marL="321686" lvl="1" indent="-321686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Inter-connectedness among the Strategic Research Themes is as important as the classification of work under each; greater interaction across academic disciplines and across Memorial's campuses is encouraged and supported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3960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Memorial’s strategic research themes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5"/>
          </p:nvPr>
        </p:nvSpPr>
        <p:spPr>
          <a:xfrm>
            <a:off x="2059870" y="1608391"/>
            <a:ext cx="8151545" cy="4328757"/>
          </a:xfrm>
        </p:spPr>
        <p:txBody>
          <a:bodyPr/>
          <a:lstStyle/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Aboriginal Peoples</a:t>
            </a:r>
          </a:p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Arctic and Northern Regions</a:t>
            </a:r>
          </a:p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Community, Regional and Enterprise Development</a:t>
            </a:r>
          </a:p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Creative Arts, Culture and Heritage</a:t>
            </a:r>
          </a:p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Environment, Energy and Natural Resources</a:t>
            </a:r>
          </a:p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Governance and Public Policy</a:t>
            </a:r>
          </a:p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Information and Communication Technology</a:t>
            </a:r>
          </a:p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Oceans, Fisheries and Aquaculture</a:t>
            </a:r>
          </a:p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Social Justice</a:t>
            </a:r>
          </a:p>
          <a:p>
            <a:pPr marL="484763" lvl="1" indent="-484763">
              <a:lnSpc>
                <a:spcPct val="110000"/>
              </a:lnSpc>
              <a:buFont typeface="+mj-lt"/>
              <a:buAutoNum type="arabicParenR"/>
            </a:pPr>
            <a:r>
              <a:rPr lang="en-US" sz="2000" dirty="0"/>
              <a:t>Well-Being, Health and Biomedical Discovery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207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987</Words>
  <Application>Microsoft Macintosh PowerPoint</Application>
  <PresentationFormat>Widescreen</PresentationFormat>
  <Paragraphs>89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Information on  Memorial University Research Strategies</vt:lpstr>
      <vt:lpstr>Memorial’s Strategic priorities</vt:lpstr>
      <vt:lpstr>Memorial’s Research Strategy Framework</vt:lpstr>
      <vt:lpstr>Memorial’s Research Strategy Framework</vt:lpstr>
      <vt:lpstr>Memorial’s Research Strategy Framework</vt:lpstr>
      <vt:lpstr>Memorial’s Research Strategy Framework</vt:lpstr>
      <vt:lpstr>Memorial’s Research Strategy Framework</vt:lpstr>
      <vt:lpstr>Memorial’s strategic research themes</vt:lpstr>
      <vt:lpstr>Memorial’s strategic research themes</vt:lpstr>
      <vt:lpstr>Memorial’s strategic plan</vt:lpstr>
      <vt:lpstr>Unit-level strategic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on  Memorial University Research Strategies</dc:title>
  <dc:creator>Farquharson, Danine</dc:creator>
  <cp:lastModifiedBy>Farquharson, Danine</cp:lastModifiedBy>
  <cp:revision>1</cp:revision>
  <dcterms:created xsi:type="dcterms:W3CDTF">2024-06-10T15:03:34Z</dcterms:created>
  <dcterms:modified xsi:type="dcterms:W3CDTF">2024-06-10T15:05:32Z</dcterms:modified>
</cp:coreProperties>
</file>